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58" r:id="rId8"/>
    <p:sldId id="259" r:id="rId9"/>
    <p:sldId id="268" r:id="rId10"/>
    <p:sldId id="283" r:id="rId11"/>
    <p:sldId id="272" r:id="rId12"/>
    <p:sldId id="274" r:id="rId13"/>
    <p:sldId id="277" r:id="rId14"/>
    <p:sldId id="278" r:id="rId15"/>
    <p:sldId id="280" r:id="rId16"/>
    <p:sldId id="279" r:id="rId17"/>
    <p:sldId id="281" r:id="rId18"/>
    <p:sldId id="282" r:id="rId19"/>
    <p:sldId id="284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A7D9-41B0-4895-B538-3C110DAE9D4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25E-1142-4234-8A85-A8A30B6D1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A7D9-41B0-4895-B538-3C110DAE9D4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25E-1142-4234-8A85-A8A30B6D1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A7D9-41B0-4895-B538-3C110DAE9D4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25E-1142-4234-8A85-A8A30B6D160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A7D9-41B0-4895-B538-3C110DAE9D4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25E-1142-4234-8A85-A8A30B6D16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A7D9-41B0-4895-B538-3C110DAE9D4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25E-1142-4234-8A85-A8A30B6D1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A7D9-41B0-4895-B538-3C110DAE9D4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25E-1142-4234-8A85-A8A30B6D16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A7D9-41B0-4895-B538-3C110DAE9D4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25E-1142-4234-8A85-A8A30B6D1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A7D9-41B0-4895-B538-3C110DAE9D4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25E-1142-4234-8A85-A8A30B6D1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A7D9-41B0-4895-B538-3C110DAE9D4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25E-1142-4234-8A85-A8A30B6D1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A7D9-41B0-4895-B538-3C110DAE9D4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25E-1142-4234-8A85-A8A30B6D160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A7D9-41B0-4895-B538-3C110DAE9D4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25E-1142-4234-8A85-A8A30B6D160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1EA7D9-41B0-4895-B538-3C110DAE9D4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726E25E-1142-4234-8A85-A8A30B6D160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2-1B Comparisons of Equality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w.canadianmortgagetrends.com/wp-content/uploads/2008/08/mortgage-compar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52387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8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</a:t>
            </a:r>
            <a:r>
              <a:rPr lang="en-US" sz="6600" dirty="0" smtClean="0"/>
              <a:t> + </a:t>
            </a:r>
            <a:r>
              <a:rPr lang="en-US" sz="6600" dirty="0" smtClean="0">
                <a:solidFill>
                  <a:srgbClr val="FFCCFF"/>
                </a:solidFill>
              </a:rPr>
              <a:t>adj.</a:t>
            </a:r>
            <a:r>
              <a:rPr lang="en-US" sz="6600" dirty="0" smtClean="0"/>
              <a:t> + </a:t>
            </a:r>
            <a:r>
              <a:rPr lang="en-US" sz="6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como</a:t>
            </a:r>
            <a:endParaRPr 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133600"/>
            <a:ext cx="9144000" cy="4724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Regardless of </a:t>
            </a:r>
          </a:p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number or gender, </a:t>
            </a:r>
          </a:p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if the comparison involves </a:t>
            </a:r>
          </a:p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an </a:t>
            </a:r>
            <a:r>
              <a:rPr lang="en-US" sz="4800" b="1" dirty="0" smtClean="0">
                <a:solidFill>
                  <a:srgbClr val="FFCCFF"/>
                </a:solidFill>
              </a:rPr>
              <a:t>adjective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</a:p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use </a:t>
            </a:r>
            <a:r>
              <a:rPr lang="en-US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tan.</a:t>
            </a:r>
            <a:endParaRPr lang="en-US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701" y="457200"/>
            <a:ext cx="8382000" cy="905933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taco </a:t>
            </a:r>
            <a:r>
              <a:rPr lang="en-US" sz="5200" b="1" u="sng" dirty="0">
                <a:solidFill>
                  <a:srgbClr val="7030A0"/>
                </a:solidFill>
              </a:rPr>
              <a:t>is</a:t>
            </a: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8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</a:t>
            </a: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200" b="1" u="sng" dirty="0">
                <a:solidFill>
                  <a:srgbClr val="FF66CC"/>
                </a:solidFill>
              </a:rPr>
              <a:t>delicious</a:t>
            </a: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8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</a:t>
            </a: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the sandwich.</a:t>
            </a:r>
            <a:endParaRPr lang="en-US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C:\Users\butlerr\AppData\Local\Microsoft\Windows\Temporary Internet Files\Content.IE5\56URU2QB\MP9004309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5783"/>
            <a:ext cx="4203501" cy="382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utlerr\AppData\Local\Microsoft\Windows\Temporary Internet Files\Content.IE5\R70CW1HP\MC90044174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01" y="294816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88701" y="2414763"/>
            <a:ext cx="9143999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 taco </a:t>
            </a:r>
            <a:r>
              <a:rPr lang="en-US" sz="3800" b="1" u="sng" dirty="0" err="1" smtClean="0">
                <a:solidFill>
                  <a:srgbClr val="7030A0"/>
                </a:solidFill>
              </a:rPr>
              <a:t>es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 </a:t>
            </a:r>
            <a:r>
              <a:rPr lang="en-US" sz="3800" b="1" u="sng" dirty="0" err="1" smtClean="0">
                <a:solidFill>
                  <a:srgbClr val="FF66CC"/>
                </a:solidFill>
              </a:rPr>
              <a:t>delicioso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como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sándwich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en-US" sz="3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09600" y="4879975"/>
            <a:ext cx="8229600" cy="1066800"/>
          </a:xfrm>
          <a:prstGeom prst="rect">
            <a:avLst/>
          </a:prstGeom>
          <a:solidFill>
            <a:schemeClr val="accent4">
              <a:lumMod val="50000"/>
              <a:alpha val="84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When you’re making a comparison with an </a:t>
            </a:r>
            <a:r>
              <a:rPr lang="en-US" sz="4800" b="1" dirty="0" smtClean="0">
                <a:solidFill>
                  <a:srgbClr val="FFCCFF"/>
                </a:solidFill>
              </a:rPr>
              <a:t>adjective,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use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5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en-US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09600" y="3575081"/>
            <a:ext cx="8229600" cy="1066800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FCCFF"/>
                </a:solidFill>
              </a:rPr>
              <a:t>Delicious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or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err="1" smtClean="0">
                <a:solidFill>
                  <a:srgbClr val="FFCCFF"/>
                </a:solidFill>
              </a:rPr>
              <a:t>delicioso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is the </a:t>
            </a:r>
            <a:r>
              <a:rPr lang="en-US" sz="4800" b="1" dirty="0" smtClean="0">
                <a:solidFill>
                  <a:srgbClr val="FFCCFF"/>
                </a:solidFill>
              </a:rPr>
              <a:t>adjective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en-US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0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  <p:bldP spid="8" grpId="0" build="p" animBg="1"/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Tan</a:t>
            </a:r>
            <a:r>
              <a:rPr lang="en-US" sz="6000" b="1" dirty="0"/>
              <a:t> + </a:t>
            </a:r>
            <a:r>
              <a:rPr lang="en-US" sz="6000" b="1" dirty="0">
                <a:solidFill>
                  <a:srgbClr val="FFCCFF"/>
                </a:solidFill>
              </a:rPr>
              <a:t>adjective</a:t>
            </a:r>
            <a:r>
              <a:rPr lang="en-US" sz="6000" b="1" dirty="0"/>
              <a:t> + </a:t>
            </a:r>
            <a:r>
              <a:rPr lang="en-US" sz="6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como</a:t>
            </a:r>
            <a: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6000" b="1" dirty="0" err="1" smtClean="0">
                <a:solidFill>
                  <a:srgbClr val="C00000"/>
                </a:solidFill>
              </a:rPr>
              <a:t>Ejemplos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butlerr\AppData\Local\Microsoft\Windows\Temporary Internet Files\Content.IE5\FZGRK2EF\MC90043438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3276600"/>
            <a:ext cx="2057401" cy="32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97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8650"/>
            <a:ext cx="3074458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701" y="457200"/>
            <a:ext cx="8382000" cy="90593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 </a:t>
            </a:r>
            <a:r>
              <a:rPr lang="en-US" sz="4400" b="1" u="sng" dirty="0" smtClean="0">
                <a:solidFill>
                  <a:srgbClr val="7030A0"/>
                </a:solidFill>
              </a:rPr>
              <a:t>am</a:t>
            </a:r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</a:t>
            </a:r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b="1" u="sng" dirty="0" smtClean="0">
                <a:solidFill>
                  <a:srgbClr val="FFCCFF"/>
                </a:solidFill>
              </a:rPr>
              <a:t>intelligent</a:t>
            </a:r>
            <a:r>
              <a:rPr lang="en-US" sz="4400" b="1" dirty="0" smtClean="0">
                <a:solidFill>
                  <a:srgbClr val="FFCCFF"/>
                </a:solidFill>
              </a:rPr>
              <a:t> </a:t>
            </a:r>
            <a:r>
              <a:rPr lang="en-US" sz="44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</a:t>
            </a:r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Albert Einstein.</a:t>
            </a:r>
            <a:endParaRPr lang="en-US" sz="4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8701" y="2414763"/>
            <a:ext cx="9143999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Yo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b="1" u="sng" dirty="0" smtClean="0">
                <a:solidFill>
                  <a:srgbClr val="7030A0"/>
                </a:solidFill>
              </a:rPr>
              <a:t>soy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 </a:t>
            </a:r>
            <a:r>
              <a:rPr lang="en-US" sz="3800" b="1" u="sng" dirty="0" err="1" smtClean="0">
                <a:solidFill>
                  <a:srgbClr val="FFCCFF"/>
                </a:solidFill>
              </a:rPr>
              <a:t>inteligente</a:t>
            </a:r>
            <a:r>
              <a:rPr lang="en-US" sz="3800" b="1" u="sng" dirty="0" smtClean="0">
                <a:solidFill>
                  <a:srgbClr val="FFCCFF"/>
                </a:solidFill>
              </a:rPr>
              <a:t> </a:t>
            </a:r>
            <a:r>
              <a:rPr lang="en-US" sz="38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como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Albert Einstein.</a:t>
            </a:r>
            <a:endParaRPr lang="en-US" sz="3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09600" y="4879975"/>
            <a:ext cx="8229600" cy="1066800"/>
          </a:xfrm>
          <a:prstGeom prst="rect">
            <a:avLst/>
          </a:prstGeom>
          <a:solidFill>
            <a:schemeClr val="accent4">
              <a:lumMod val="50000"/>
              <a:alpha val="84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When you’re making a comparison with an </a:t>
            </a:r>
            <a:r>
              <a:rPr lang="en-US" sz="4800" b="1" dirty="0" smtClean="0">
                <a:solidFill>
                  <a:srgbClr val="FFCCFF"/>
                </a:solidFill>
              </a:rPr>
              <a:t>adjective,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use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5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en-US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23455" y="3813175"/>
            <a:ext cx="8229600" cy="682625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FCCFF"/>
                </a:solidFill>
              </a:rPr>
              <a:t>Intelligent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or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err="1" smtClean="0">
                <a:solidFill>
                  <a:srgbClr val="FFCCFF"/>
                </a:solidFill>
              </a:rPr>
              <a:t>inteligente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is the </a:t>
            </a:r>
            <a:r>
              <a:rPr lang="en-US" sz="4800" b="1" dirty="0" smtClean="0">
                <a:solidFill>
                  <a:srgbClr val="FFCCFF"/>
                </a:solidFill>
              </a:rPr>
              <a:t>adjective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en-US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7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  <p:bldP spid="8" grpId="0" build="p" animBg="1"/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3284941"/>
            <a:ext cx="3604647" cy="360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701" y="457200"/>
            <a:ext cx="8382000" cy="90593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You </a:t>
            </a:r>
            <a:r>
              <a:rPr lang="en-US" sz="4400" b="1" u="sng" dirty="0" smtClean="0">
                <a:solidFill>
                  <a:srgbClr val="7030A0"/>
                </a:solidFill>
              </a:rPr>
              <a:t>are</a:t>
            </a:r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</a:t>
            </a:r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b="1" u="sng" dirty="0" smtClean="0">
                <a:solidFill>
                  <a:srgbClr val="FFCCFF"/>
                </a:solidFill>
              </a:rPr>
              <a:t>confused</a:t>
            </a:r>
            <a:r>
              <a:rPr lang="en-US" sz="4400" b="1" dirty="0" smtClean="0">
                <a:solidFill>
                  <a:srgbClr val="FFCCFF"/>
                </a:solidFill>
              </a:rPr>
              <a:t> </a:t>
            </a:r>
            <a:r>
              <a:rPr lang="en-US" sz="44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</a:t>
            </a:r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Pepe</a:t>
            </a:r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en-US" sz="4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8701" y="2414763"/>
            <a:ext cx="9143999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Tú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b="1" u="sng" dirty="0" err="1" smtClean="0">
                <a:solidFill>
                  <a:srgbClr val="7030A0"/>
                </a:solidFill>
              </a:rPr>
              <a:t>eres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 </a:t>
            </a:r>
            <a:r>
              <a:rPr lang="en-US" sz="3800" b="1" u="sng" dirty="0" err="1" smtClean="0">
                <a:solidFill>
                  <a:srgbClr val="FFCCFF"/>
                </a:solidFill>
              </a:rPr>
              <a:t>confundido</a:t>
            </a:r>
            <a:r>
              <a:rPr lang="en-US" sz="3800" b="1" u="sng" dirty="0" smtClean="0">
                <a:solidFill>
                  <a:srgbClr val="FFCCFF"/>
                </a:solidFill>
              </a:rPr>
              <a:t> </a:t>
            </a:r>
            <a:r>
              <a:rPr lang="en-US" sz="38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como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Pepe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en-US" sz="3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09600" y="4879975"/>
            <a:ext cx="8229600" cy="1066800"/>
          </a:xfrm>
          <a:prstGeom prst="rect">
            <a:avLst/>
          </a:prstGeom>
          <a:solidFill>
            <a:schemeClr val="accent4">
              <a:lumMod val="50000"/>
              <a:alpha val="84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When you’re making a comparison with an </a:t>
            </a:r>
            <a:r>
              <a:rPr lang="en-US" sz="4800" b="1" dirty="0" smtClean="0">
                <a:solidFill>
                  <a:srgbClr val="FFCCFF"/>
                </a:solidFill>
              </a:rPr>
              <a:t>adjective,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use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5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en-US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23455" y="3813175"/>
            <a:ext cx="8229600" cy="682625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FCCFF"/>
                </a:solidFill>
              </a:rPr>
              <a:t>Confused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or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err="1" smtClean="0">
                <a:solidFill>
                  <a:srgbClr val="FFCCFF"/>
                </a:solidFill>
              </a:rPr>
              <a:t>confundido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is the </a:t>
            </a:r>
            <a:r>
              <a:rPr lang="en-US" sz="4800" b="1" dirty="0" smtClean="0">
                <a:solidFill>
                  <a:srgbClr val="FFCCFF"/>
                </a:solidFill>
              </a:rPr>
              <a:t>adjective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en-US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3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  <p:bldP spid="8" grpId="0" build="p" animBg="1"/>
      <p:bldP spid="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Tan</a:t>
            </a:r>
            <a:r>
              <a:rPr lang="en-US" sz="6000" b="1" dirty="0"/>
              <a:t> + </a:t>
            </a:r>
            <a:r>
              <a:rPr lang="en-US" sz="6000" b="1" dirty="0" smtClean="0">
                <a:solidFill>
                  <a:srgbClr val="FFCCFF"/>
                </a:solidFill>
              </a:rPr>
              <a:t>adjective</a:t>
            </a:r>
            <a:r>
              <a:rPr lang="en-US" sz="6000" b="1" dirty="0" smtClean="0"/>
              <a:t> </a:t>
            </a:r>
            <a:r>
              <a:rPr lang="en-US" sz="6000" b="1" dirty="0"/>
              <a:t>+ </a:t>
            </a:r>
            <a:r>
              <a:rPr lang="en-US" sz="6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como</a:t>
            </a:r>
            <a: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6000" b="1" dirty="0" smtClean="0">
                <a:solidFill>
                  <a:srgbClr val="7030A0"/>
                </a:solidFill>
              </a:rPr>
              <a:t>¿Hay </a:t>
            </a:r>
            <a:r>
              <a:rPr lang="en-US" sz="6000" b="1" dirty="0" err="1" smtClean="0">
                <a:solidFill>
                  <a:srgbClr val="7030A0"/>
                </a:solidFill>
              </a:rPr>
              <a:t>preguntas</a:t>
            </a:r>
            <a:r>
              <a:rPr lang="en-US" sz="6000" b="1" dirty="0" smtClean="0">
                <a:solidFill>
                  <a:srgbClr val="7030A0"/>
                </a:solidFill>
              </a:rPr>
              <a:t>?</a:t>
            </a:r>
            <a:endParaRPr lang="en-US" sz="6000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butlerr\AppData\Local\Microsoft\Windows\Temporary Internet Files\Content.IE5\FZGRK2EF\MC90043438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257571"/>
            <a:ext cx="2057400" cy="324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3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Tanto</a:t>
            </a:r>
            <a: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/Tanta/</a:t>
            </a:r>
            <a:r>
              <a:rPr lang="en-US" sz="6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Tantos</a:t>
            </a:r>
            <a: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6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Tantas</a:t>
            </a:r>
            <a:r>
              <a:rPr lang="en-US" sz="6000" b="1" dirty="0" smtClean="0"/>
              <a:t> </a:t>
            </a:r>
            <a:r>
              <a:rPr lang="en-US" sz="6000" b="1" dirty="0"/>
              <a:t>+ </a:t>
            </a:r>
            <a:r>
              <a:rPr lang="en-US" sz="6000" b="1" dirty="0" smtClean="0">
                <a:solidFill>
                  <a:srgbClr val="C00000"/>
                </a:solidFill>
              </a:rPr>
              <a:t>noun</a:t>
            </a:r>
            <a:r>
              <a:rPr lang="en-US" sz="6000" b="1" dirty="0" smtClean="0"/>
              <a:t> </a:t>
            </a:r>
            <a:r>
              <a:rPr lang="en-US" sz="6000" b="1" dirty="0"/>
              <a:t>+ </a:t>
            </a:r>
            <a:r>
              <a:rPr lang="en-US" sz="60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como</a:t>
            </a:r>
            <a:endParaRPr lang="en-US" sz="6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 descr="C:\Users\butlerr\AppData\Local\Microsoft\Windows\Temporary Internet Files\Content.IE5\FZGRK2EF\MC90043438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89851"/>
            <a:ext cx="2227239" cy="351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3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362200"/>
            <a:ext cx="7408333" cy="905933"/>
          </a:xfrm>
        </p:spPr>
        <p:txBody>
          <a:bodyPr>
            <a:normAutofit fontScale="92500"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 have as many llamas as you do.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5123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40" y="3516824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3505200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780" y="3510366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80" y="3505200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9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051" y="381000"/>
            <a:ext cx="8465949" cy="90593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 </a:t>
            </a:r>
            <a:r>
              <a:rPr lang="en-US" sz="4000" b="1" dirty="0" smtClean="0">
                <a:solidFill>
                  <a:srgbClr val="7030A0"/>
                </a:solidFill>
              </a:rPr>
              <a:t>have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as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many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llamas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as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you do.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3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37" y="3578282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91" y="3539925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3505200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63" y="3505200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1780" y="3505200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91284" y="2414763"/>
            <a:ext cx="9143999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Yo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b="1" u="sng" dirty="0" err="1" smtClean="0">
                <a:solidFill>
                  <a:srgbClr val="7030A0"/>
                </a:solidFill>
              </a:rPr>
              <a:t>tengo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tantas</a:t>
            </a:r>
            <a:r>
              <a:rPr lang="en-US" sz="3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b="1" u="sng" dirty="0" smtClean="0">
                <a:solidFill>
                  <a:srgbClr val="C00000"/>
                </a:solidFill>
              </a:rPr>
              <a:t>llamas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como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tú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en-US" sz="3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23455" y="3813175"/>
            <a:ext cx="8229600" cy="682625"/>
          </a:xfrm>
          <a:prstGeom prst="rect">
            <a:avLst/>
          </a:prstGeom>
          <a:solidFill>
            <a:schemeClr val="bg2">
              <a:lumMod val="10000"/>
              <a:alpha val="84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Llamas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llamas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is the </a:t>
            </a:r>
            <a:r>
              <a:rPr lang="en-US" sz="4800" b="1" dirty="0" smtClean="0">
                <a:solidFill>
                  <a:srgbClr val="C00000"/>
                </a:solidFill>
              </a:rPr>
              <a:t>noun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609600" y="4879975"/>
            <a:ext cx="8229600" cy="1066800"/>
          </a:xfrm>
          <a:prstGeom prst="rect">
            <a:avLst/>
          </a:prstGeom>
          <a:solidFill>
            <a:srgbClr val="00B050">
              <a:alpha val="87000"/>
            </a:srgb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When you’re making a comparison with a </a:t>
            </a:r>
            <a:r>
              <a:rPr lang="en-US" sz="4800" b="1" dirty="0" smtClean="0">
                <a:solidFill>
                  <a:srgbClr val="C00000"/>
                </a:solidFill>
              </a:rPr>
              <a:t>noun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, use </a:t>
            </a:r>
            <a:r>
              <a:rPr lang="en-US" sz="5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tanto</a:t>
            </a:r>
            <a:r>
              <a:rPr lang="en-US" sz="5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5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tanta</a:t>
            </a:r>
            <a:r>
              <a:rPr lang="en-US" sz="5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5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tantos</a:t>
            </a:r>
            <a:r>
              <a:rPr lang="en-US" sz="5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5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tantas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en-US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6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 build="p"/>
      <p:bldP spid="15" grpId="0" build="p" animBg="1"/>
      <p:bldP spid="1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6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anto</a:t>
            </a:r>
            <a:r>
              <a:rPr lang="en-US" sz="6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6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tanta</a:t>
            </a:r>
            <a:r>
              <a:rPr lang="en-US" sz="6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6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tantos</a:t>
            </a:r>
            <a:r>
              <a:rPr lang="en-US" sz="6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6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tantas</a:t>
            </a:r>
            <a:r>
              <a:rPr lang="en-US" sz="6000" dirty="0" smtClean="0"/>
              <a:t> </a:t>
            </a:r>
            <a:br>
              <a:rPr lang="en-US" sz="6000" dirty="0" smtClean="0"/>
            </a:br>
            <a:r>
              <a:rPr lang="en-US" sz="6600" dirty="0" smtClean="0"/>
              <a:t>+ </a:t>
            </a:r>
            <a:r>
              <a:rPr lang="en-US" sz="6600" dirty="0" smtClean="0">
                <a:solidFill>
                  <a:srgbClr val="C00000"/>
                </a:solidFill>
              </a:rPr>
              <a:t>noun</a:t>
            </a:r>
            <a:r>
              <a:rPr lang="en-US" sz="6600" dirty="0" smtClean="0"/>
              <a:t> + </a:t>
            </a:r>
            <a:r>
              <a:rPr lang="en-US" sz="6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como</a:t>
            </a:r>
            <a:endParaRPr 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133600"/>
            <a:ext cx="9144000" cy="4724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If the comparison involves a </a:t>
            </a:r>
            <a:r>
              <a:rPr lang="en-US" sz="4800" b="1" dirty="0" smtClean="0">
                <a:solidFill>
                  <a:srgbClr val="C00000"/>
                </a:solidFill>
              </a:rPr>
              <a:t>noun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, you change </a:t>
            </a:r>
            <a:r>
              <a:rPr lang="en-US" sz="4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tanto</a:t>
            </a:r>
            <a:r>
              <a:rPr lang="en-US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4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tanta</a:t>
            </a:r>
            <a:r>
              <a:rPr lang="en-US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4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tantos</a:t>
            </a:r>
            <a:r>
              <a:rPr lang="en-US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4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tantas</a:t>
            </a:r>
            <a:r>
              <a:rPr lang="en-US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depending on </a:t>
            </a:r>
            <a:r>
              <a:rPr lang="en-US" sz="4800" b="1" i="1" dirty="0" smtClean="0">
                <a:solidFill>
                  <a:schemeClr val="bg1">
                    <a:lumMod val="95000"/>
                  </a:schemeClr>
                </a:solidFill>
              </a:rPr>
              <a:t>that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noun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– not the subject!</a:t>
            </a:r>
            <a:endParaRPr lang="en-US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8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13453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Saying that two things are equal in some way.</a:t>
            </a:r>
            <a:endParaRPr lang="en-US" sz="4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 of equality mean…</a:t>
            </a:r>
            <a:endParaRPr lang="en-US" dirty="0"/>
          </a:p>
        </p:txBody>
      </p:sp>
      <p:pic>
        <p:nvPicPr>
          <p:cNvPr id="2050" name="Picture 2" descr="C:\Users\butlerr\AppData\Local\Microsoft\Windows\Temporary Internet Files\Content.IE5\56URU2QB\MC9003911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748687" cy="26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84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3856" y="0"/>
            <a:ext cx="9144000" cy="6934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5856" y="2029690"/>
            <a:ext cx="4405744" cy="4828309"/>
          </a:xfrm>
          <a:prstGeom prst="rect">
            <a:avLst/>
          </a:prstGeom>
          <a:solidFill>
            <a:schemeClr val="accent5">
              <a:lumMod val="20000"/>
              <a:lumOff val="80000"/>
              <a:alpha val="52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bg1">
                    <a:lumMod val="95000"/>
                  </a:schemeClr>
                </a:solidFill>
              </a:rPr>
              <a:t>As a comparison</a:t>
            </a:r>
          </a:p>
          <a:p>
            <a:pPr algn="ctr"/>
            <a:endParaRPr lang="en-US" sz="4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Tanto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interés</a:t>
            </a:r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Tanta </a:t>
            </a:r>
            <a:r>
              <a:rPr lang="en-US" sz="4000" dirty="0" err="1" smtClean="0">
                <a:solidFill>
                  <a:srgbClr val="C00000"/>
                </a:solidFill>
              </a:rPr>
              <a:t>inteligencia</a:t>
            </a:r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Tantos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libros</a:t>
            </a:r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Tantas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canciones</a:t>
            </a:r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endParaRPr lang="en-US" sz="4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029691"/>
            <a:ext cx="4267200" cy="4801314"/>
          </a:xfrm>
          <a:prstGeom prst="rect">
            <a:avLst/>
          </a:prstGeom>
          <a:solidFill>
            <a:schemeClr val="accent5">
              <a:lumMod val="20000"/>
              <a:lumOff val="80000"/>
              <a:alpha val="41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4000" b="1" u="sng" dirty="0" smtClean="0">
                <a:solidFill>
                  <a:srgbClr val="C00000"/>
                </a:solidFill>
              </a:rPr>
              <a:t>noun</a:t>
            </a:r>
            <a:r>
              <a:rPr lang="en-US" sz="4000" b="1" u="sng" dirty="0" smtClean="0">
                <a:solidFill>
                  <a:schemeClr val="bg1">
                    <a:lumMod val="95000"/>
                  </a:schemeClr>
                </a:solidFill>
              </a:rPr>
              <a:t> involved</a:t>
            </a:r>
          </a:p>
          <a:p>
            <a:pPr algn="ctr"/>
            <a:endParaRPr lang="en-US" sz="4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el </a:t>
            </a:r>
            <a:r>
              <a:rPr lang="en-US" sz="4000" dirty="0" err="1" smtClean="0">
                <a:solidFill>
                  <a:srgbClr val="C00000"/>
                </a:solidFill>
              </a:rPr>
              <a:t>interés</a:t>
            </a:r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la </a:t>
            </a:r>
            <a:r>
              <a:rPr lang="en-US" sz="4000" dirty="0" err="1" smtClean="0">
                <a:solidFill>
                  <a:srgbClr val="C00000"/>
                </a:solidFill>
              </a:rPr>
              <a:t>inteligencia</a:t>
            </a:r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</a:rPr>
              <a:t>l</a:t>
            </a:r>
            <a:r>
              <a:rPr lang="en-US" sz="4000" dirty="0" smtClean="0">
                <a:solidFill>
                  <a:srgbClr val="C00000"/>
                </a:solidFill>
              </a:rPr>
              <a:t>os </a:t>
            </a:r>
            <a:r>
              <a:rPr lang="en-US" sz="4000" dirty="0" err="1" smtClean="0">
                <a:solidFill>
                  <a:srgbClr val="C00000"/>
                </a:solidFill>
              </a:rPr>
              <a:t>libros</a:t>
            </a:r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r>
              <a:rPr lang="en-US" sz="4000" dirty="0" err="1">
                <a:solidFill>
                  <a:srgbClr val="C00000"/>
                </a:solidFill>
              </a:rPr>
              <a:t>l</a:t>
            </a:r>
            <a:r>
              <a:rPr lang="en-US" sz="4000" dirty="0" err="1" smtClean="0">
                <a:solidFill>
                  <a:srgbClr val="C00000"/>
                </a:solidFill>
              </a:rPr>
              <a:t>as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canciones</a:t>
            </a:r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endParaRPr lang="en-US" sz="4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71056" y="152400"/>
            <a:ext cx="8229600" cy="16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4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anto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4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tanta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4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tantos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4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tantas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dirty="0" smtClean="0"/>
              <a:t>+ </a:t>
            </a:r>
            <a:r>
              <a:rPr lang="en-US" dirty="0" smtClean="0">
                <a:solidFill>
                  <a:srgbClr val="C00000"/>
                </a:solidFill>
              </a:rPr>
              <a:t>noun</a:t>
            </a:r>
            <a:r>
              <a:rPr lang="en-US" dirty="0" smtClean="0"/>
              <a:t> +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como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2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utlerr\AppData\Local\Microsoft\Windows\Temporary Internet Files\Content.IE5\38JWEVSB\MM90039576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05" y="2838127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051" y="381000"/>
            <a:ext cx="8465949" cy="90593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 </a:t>
            </a:r>
            <a:r>
              <a:rPr lang="en-US" sz="4000" b="1" dirty="0" smtClean="0">
                <a:solidFill>
                  <a:srgbClr val="7030A0"/>
                </a:solidFill>
              </a:rPr>
              <a:t>have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as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many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books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as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she does.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91284" y="2414763"/>
            <a:ext cx="9143999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Yo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b="1" u="sng" dirty="0" err="1" smtClean="0">
                <a:solidFill>
                  <a:srgbClr val="7030A0"/>
                </a:solidFill>
              </a:rPr>
              <a:t>tengo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tantos</a:t>
            </a:r>
            <a:r>
              <a:rPr lang="en-US" sz="3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b="1" u="sng" dirty="0" err="1" smtClean="0">
                <a:solidFill>
                  <a:srgbClr val="C00000"/>
                </a:solidFill>
              </a:rPr>
              <a:t>libros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como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ella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en-US" sz="3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23455" y="3813175"/>
            <a:ext cx="8229600" cy="682625"/>
          </a:xfrm>
          <a:prstGeom prst="rect">
            <a:avLst/>
          </a:prstGeom>
          <a:solidFill>
            <a:schemeClr val="bg2">
              <a:lumMod val="10000"/>
              <a:alpha val="84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C00000"/>
                </a:solidFill>
              </a:rPr>
              <a:t>Libros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books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is the </a:t>
            </a:r>
            <a:r>
              <a:rPr lang="en-US" sz="4800" b="1" dirty="0" smtClean="0">
                <a:solidFill>
                  <a:srgbClr val="C00000"/>
                </a:solidFill>
              </a:rPr>
              <a:t>noun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609600" y="4879975"/>
            <a:ext cx="8229600" cy="1066800"/>
          </a:xfrm>
          <a:prstGeom prst="rect">
            <a:avLst/>
          </a:prstGeom>
          <a:solidFill>
            <a:srgbClr val="00B050">
              <a:alpha val="87000"/>
            </a:srgb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When you’re making a comparison with a </a:t>
            </a:r>
            <a:r>
              <a:rPr lang="en-US" sz="4800" b="1" dirty="0" smtClean="0">
                <a:solidFill>
                  <a:srgbClr val="C00000"/>
                </a:solidFill>
              </a:rPr>
              <a:t>noun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, use </a:t>
            </a:r>
            <a:r>
              <a:rPr lang="en-US" sz="5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tanto</a:t>
            </a:r>
            <a:r>
              <a:rPr lang="en-US" sz="5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5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tanta</a:t>
            </a:r>
            <a:r>
              <a:rPr lang="en-US" sz="5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5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tantos</a:t>
            </a:r>
            <a:r>
              <a:rPr lang="en-US" sz="5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5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tantas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en-US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9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 build="p"/>
      <p:bldP spid="15" grpId="0" build="p" animBg="1"/>
      <p:bldP spid="1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clipartpanda.com/comedy-clipart-lwcf_crd_mus_prod005110732_parablelooza_clip_art_jpg_emc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03" y="2590800"/>
            <a:ext cx="3352800" cy="416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051" y="381000"/>
            <a:ext cx="8465949" cy="90593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You </a:t>
            </a:r>
            <a:r>
              <a:rPr lang="en-US" sz="4000" b="1" dirty="0" smtClean="0">
                <a:solidFill>
                  <a:srgbClr val="7030A0"/>
                </a:solidFill>
              </a:rPr>
              <a:t>have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as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much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talent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as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I do.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91284" y="2414763"/>
            <a:ext cx="9143999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Tú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b="1" u="sng" dirty="0" err="1" smtClean="0">
                <a:solidFill>
                  <a:srgbClr val="7030A0"/>
                </a:solidFill>
              </a:rPr>
              <a:t>tienes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tanto</a:t>
            </a:r>
            <a:r>
              <a:rPr lang="en-US" sz="3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b="1" u="sng" dirty="0" err="1" smtClean="0">
                <a:solidFill>
                  <a:srgbClr val="C00000"/>
                </a:solidFill>
              </a:rPr>
              <a:t>talento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como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yo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en-US" sz="3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23455" y="3813175"/>
            <a:ext cx="8229600" cy="682625"/>
          </a:xfrm>
          <a:prstGeom prst="rect">
            <a:avLst/>
          </a:prstGeom>
          <a:solidFill>
            <a:schemeClr val="bg2">
              <a:lumMod val="10000"/>
              <a:alpha val="84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C00000"/>
                </a:solidFill>
              </a:rPr>
              <a:t>Talento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talent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is the </a:t>
            </a:r>
            <a:r>
              <a:rPr lang="en-US" sz="4800" b="1" dirty="0" smtClean="0">
                <a:solidFill>
                  <a:srgbClr val="C00000"/>
                </a:solidFill>
              </a:rPr>
              <a:t>noun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609600" y="4879975"/>
            <a:ext cx="8229600" cy="1066800"/>
          </a:xfrm>
          <a:prstGeom prst="rect">
            <a:avLst/>
          </a:prstGeom>
          <a:solidFill>
            <a:srgbClr val="00B050">
              <a:alpha val="87000"/>
            </a:srgb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When you’re making a comparison with a </a:t>
            </a:r>
            <a:r>
              <a:rPr lang="en-US" sz="4800" b="1" dirty="0" smtClean="0">
                <a:solidFill>
                  <a:srgbClr val="C00000"/>
                </a:solidFill>
              </a:rPr>
              <a:t>noun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, use </a:t>
            </a:r>
            <a:r>
              <a:rPr lang="en-US" sz="5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tanto</a:t>
            </a:r>
            <a:r>
              <a:rPr lang="en-US" sz="5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5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tanta</a:t>
            </a:r>
            <a:r>
              <a:rPr lang="en-US" sz="5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5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tantos</a:t>
            </a:r>
            <a:r>
              <a:rPr lang="en-US" sz="5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5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tantas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en-US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6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 build="p"/>
      <p:bldP spid="15" grpId="0" build="p" animBg="1"/>
      <p:bldP spid="1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083176"/>
            <a:ext cx="3730625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46149"/>
            <a:ext cx="3415145" cy="386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051" y="381000"/>
            <a:ext cx="8465949" cy="90593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Pepe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needs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as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much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food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as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 bear.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91284" y="2414763"/>
            <a:ext cx="9143999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Pepe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b="1" u="sng" dirty="0" err="1" smtClean="0">
                <a:solidFill>
                  <a:srgbClr val="7030A0"/>
                </a:solidFill>
              </a:rPr>
              <a:t>necesita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tanta</a:t>
            </a:r>
            <a:r>
              <a:rPr lang="en-US" sz="3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b="1" u="sng" dirty="0" smtClean="0">
                <a:solidFill>
                  <a:srgbClr val="C00000"/>
                </a:solidFill>
              </a:rPr>
              <a:t>comida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como</a:t>
            </a:r>
            <a:r>
              <a:rPr lang="en-US" sz="3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oso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en-US" sz="3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23455" y="3813175"/>
            <a:ext cx="8229600" cy="682625"/>
          </a:xfrm>
          <a:prstGeom prst="rect">
            <a:avLst/>
          </a:prstGeom>
          <a:solidFill>
            <a:schemeClr val="bg2">
              <a:lumMod val="10000"/>
              <a:alpha val="84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Comida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food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is the </a:t>
            </a:r>
            <a:r>
              <a:rPr lang="en-US" sz="4800" b="1" dirty="0" smtClean="0">
                <a:solidFill>
                  <a:srgbClr val="C00000"/>
                </a:solidFill>
              </a:rPr>
              <a:t>noun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609600" y="4879975"/>
            <a:ext cx="8229600" cy="1066800"/>
          </a:xfrm>
          <a:prstGeom prst="rect">
            <a:avLst/>
          </a:prstGeom>
          <a:solidFill>
            <a:srgbClr val="00B050">
              <a:alpha val="87000"/>
            </a:srgb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When you’re making a comparison with a </a:t>
            </a:r>
            <a:r>
              <a:rPr lang="en-US" sz="4800" b="1" dirty="0" smtClean="0">
                <a:solidFill>
                  <a:srgbClr val="C00000"/>
                </a:solidFill>
              </a:rPr>
              <a:t>noun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, use </a:t>
            </a:r>
            <a:r>
              <a:rPr lang="en-US" sz="5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tanto</a:t>
            </a:r>
            <a:r>
              <a:rPr lang="en-US" sz="5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5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tanta</a:t>
            </a:r>
            <a:r>
              <a:rPr lang="en-US" sz="5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5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tantos</a:t>
            </a:r>
            <a:r>
              <a:rPr lang="en-US" sz="5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5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tantas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en-US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0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 build="p"/>
      <p:bldP spid="15" grpId="0" build="p" animBg="1"/>
      <p:bldP spid="1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Tanto</a:t>
            </a:r>
            <a: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/Tanta/</a:t>
            </a:r>
            <a:r>
              <a:rPr lang="en-US" sz="6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Tantos</a:t>
            </a:r>
            <a: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6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Tantas</a:t>
            </a:r>
            <a:r>
              <a:rPr lang="en-US" sz="6000" b="1" dirty="0" smtClean="0"/>
              <a:t> </a:t>
            </a:r>
            <a:r>
              <a:rPr lang="en-US" sz="6000" b="1" dirty="0"/>
              <a:t>+ </a:t>
            </a:r>
            <a:r>
              <a:rPr lang="en-US" sz="6000" b="1" dirty="0" smtClean="0">
                <a:solidFill>
                  <a:srgbClr val="C00000"/>
                </a:solidFill>
              </a:rPr>
              <a:t>noun</a:t>
            </a:r>
            <a:r>
              <a:rPr lang="en-US" sz="6000" b="1" dirty="0" smtClean="0"/>
              <a:t> </a:t>
            </a:r>
            <a:r>
              <a:rPr lang="en-US" sz="6000" b="1" dirty="0"/>
              <a:t>+ </a:t>
            </a:r>
            <a:r>
              <a:rPr lang="en-US" sz="6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como</a:t>
            </a:r>
            <a: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6000" b="1" dirty="0" smtClean="0">
                <a:solidFill>
                  <a:srgbClr val="7030A0"/>
                </a:solidFill>
              </a:rPr>
              <a:t>¿Hay </a:t>
            </a:r>
            <a:r>
              <a:rPr lang="en-US" sz="6000" b="1" dirty="0" err="1" smtClean="0">
                <a:solidFill>
                  <a:srgbClr val="7030A0"/>
                </a:solidFill>
              </a:rPr>
              <a:t>preguntas</a:t>
            </a:r>
            <a:r>
              <a:rPr lang="en-US" sz="6000" b="1" dirty="0" smtClean="0">
                <a:solidFill>
                  <a:srgbClr val="7030A0"/>
                </a:solidFill>
              </a:rPr>
              <a:t>?</a:t>
            </a:r>
            <a:endParaRPr lang="en-US" sz="6000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butlerr\AppData\Local\Microsoft\Windows\Temporary Internet Files\Content.IE5\FZGRK2EF\MC90043438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89851"/>
            <a:ext cx="2227239" cy="351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6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362200"/>
            <a:ext cx="7408333" cy="90593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The cat is as big as the dog.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3074" name="Picture 2" descr="C:\Users\butlerr\AppData\Local\Microsoft\Windows\Temporary Internet Files\Content.IE5\MWAZEHNP\MC90043459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3788626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utlerr\AppData\Local\Microsoft\Windows\Temporary Internet Files\Content.IE5\R70CW1HP\MC9004174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2749"/>
            <a:ext cx="2971800" cy="35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4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362200"/>
            <a:ext cx="8382000" cy="905933"/>
          </a:xfrm>
        </p:spPr>
        <p:txBody>
          <a:bodyPr>
            <a:normAutofit fontScale="85000" lnSpcReduction="10000"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The taco is as delicious as the sandwich.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4098" name="Picture 2" descr="C:\Users\butlerr\AppData\Local\Microsoft\Windows\Temporary Internet Files\Content.IE5\56URU2QB\MP9004309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5783"/>
            <a:ext cx="4203501" cy="392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utlerr\AppData\Local\Microsoft\Windows\Temporary Internet Files\Content.IE5\R70CW1HP\MC90044174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01" y="294816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5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362200"/>
            <a:ext cx="7408333" cy="905933"/>
          </a:xfrm>
        </p:spPr>
        <p:txBody>
          <a:bodyPr>
            <a:normAutofit fontScale="92500"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 have as many llamas as you do.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5123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073241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40" y="3124200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3505200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780" y="3124200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butlerr\AppData\Local\Microsoft\Windows\Temporary Internet Files\Content.IE5\R70CW1HP\MC900359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80" y="3505200"/>
            <a:ext cx="22860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5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EQUALITY. </a:t>
            </a:r>
            <a:r>
              <a:rPr lang="en-US" dirty="0" err="1" smtClean="0"/>
              <a:t>Sí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C:\Users\butlerr\AppData\Local\Microsoft\Windows\Temporary Internet Files\Content.IE5\FZGRK2EF\MC9001500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981199"/>
            <a:ext cx="5867400" cy="447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8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524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Tan</a:t>
            </a:r>
            <a:r>
              <a:rPr lang="en-US" sz="6000" b="1" dirty="0"/>
              <a:t> + </a:t>
            </a:r>
            <a:r>
              <a:rPr lang="en-US" sz="6000" b="1" dirty="0">
                <a:solidFill>
                  <a:srgbClr val="FFCCFF"/>
                </a:solidFill>
              </a:rPr>
              <a:t>adjective</a:t>
            </a:r>
            <a:r>
              <a:rPr lang="en-US" sz="6000" b="1" dirty="0"/>
              <a:t> + </a:t>
            </a:r>
            <a:r>
              <a:rPr lang="en-US" sz="60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como</a:t>
            </a:r>
            <a:endParaRPr lang="en-US" sz="6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 descr="C:\Users\butlerr\AppData\Local\Microsoft\Windows\Temporary Internet Files\Content.IE5\FZGRK2EF\MC90043438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89851"/>
            <a:ext cx="2227239" cy="351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67733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(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tan</a:t>
            </a:r>
            <a:r>
              <a:rPr lang="en-US" sz="4000" b="1" dirty="0" smtClean="0"/>
              <a:t> + </a:t>
            </a:r>
            <a:r>
              <a:rPr lang="en-US" sz="4000" b="1" dirty="0" smtClean="0">
                <a:solidFill>
                  <a:srgbClr val="FF66CC"/>
                </a:solidFill>
              </a:rPr>
              <a:t>adj.</a:t>
            </a:r>
            <a:r>
              <a:rPr lang="en-US" sz="4000" b="1" dirty="0" smtClean="0"/>
              <a:t> +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</a:rPr>
              <a:t>como</a:t>
            </a:r>
            <a:r>
              <a:rPr lang="en-US" sz="4000" b="1" dirty="0" smtClean="0"/>
              <a:t>) is a formula</a:t>
            </a:r>
            <a:endParaRPr lang="en-US" sz="40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Tan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FFCCFF"/>
                </a:solidFill>
              </a:rPr>
              <a:t>adjective</a:t>
            </a:r>
            <a:r>
              <a:rPr lang="en-US" dirty="0" smtClean="0"/>
              <a:t> +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como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 rot="20954433">
            <a:off x="549790" y="4125030"/>
            <a:ext cx="3994956" cy="677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7030A0"/>
                </a:solidFill>
              </a:rPr>
              <a:t>We use it to say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276600" y="4690215"/>
            <a:ext cx="5070680" cy="677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as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n-US" sz="4000" b="1" dirty="0" smtClean="0">
                <a:solidFill>
                  <a:srgbClr val="FF66CC"/>
                </a:solidFill>
              </a:rPr>
              <a:t>adjective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as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5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cat </a:t>
            </a:r>
            <a:r>
              <a:rPr lang="en-US" sz="4800" b="1" u="sng" dirty="0" smtClean="0">
                <a:solidFill>
                  <a:srgbClr val="7030A0"/>
                </a:solidFill>
              </a:rPr>
              <a:t>is</a:t>
            </a:r>
            <a:r>
              <a:rPr lang="en-US" sz="4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 </a:t>
            </a:r>
            <a:r>
              <a:rPr lang="en-US" sz="4800" b="1" u="sng" dirty="0" smtClean="0">
                <a:solidFill>
                  <a:srgbClr val="FF66CC"/>
                </a:solidFill>
              </a:rPr>
              <a:t>big</a:t>
            </a:r>
            <a:r>
              <a:rPr lang="en-US" sz="4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</a:t>
            </a:r>
            <a:r>
              <a:rPr lang="en-US" sz="4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dog.</a:t>
            </a:r>
            <a:endParaRPr lang="en-US" sz="4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C:\Users\butlerr\AppData\Local\Microsoft\Windows\Temporary Internet Files\Content.IE5\MWAZEHNP\MC90043459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3788626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utlerr\AppData\Local\Microsoft\Windows\Temporary Internet Files\Content.IE5\R70CW1HP\MC9004174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2749"/>
            <a:ext cx="2971800" cy="35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927" y="22860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El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</a:rPr>
              <a:t>gato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u="sng" dirty="0" err="1" smtClean="0">
                <a:solidFill>
                  <a:srgbClr val="7030A0"/>
                </a:solidFill>
              </a:rPr>
              <a:t>es</a:t>
            </a:r>
            <a:r>
              <a:rPr lang="en-US" sz="4800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</a:t>
            </a:r>
            <a:r>
              <a:rPr lang="en-US" sz="4800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u="sng" dirty="0" err="1" smtClean="0">
                <a:solidFill>
                  <a:srgbClr val="FF66CC"/>
                </a:solidFill>
              </a:rPr>
              <a:t>grande</a:t>
            </a:r>
            <a:r>
              <a:rPr lang="en-US" sz="4800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como</a:t>
            </a:r>
            <a:r>
              <a:rPr lang="en-US" sz="4800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el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</a:rPr>
              <a:t>perro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09600" y="4879975"/>
            <a:ext cx="8229600" cy="1066800"/>
          </a:xfrm>
          <a:prstGeom prst="rect">
            <a:avLst/>
          </a:prstGeom>
          <a:solidFill>
            <a:schemeClr val="accent4">
              <a:lumMod val="50000"/>
              <a:alpha val="84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When you’re making a comparison with an </a:t>
            </a:r>
            <a:r>
              <a:rPr lang="en-US" sz="4800" b="1" dirty="0" smtClean="0">
                <a:solidFill>
                  <a:srgbClr val="FFCCFF"/>
                </a:solidFill>
              </a:rPr>
              <a:t>adjective, </a:t>
            </a:r>
            <a: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use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5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</a:t>
            </a:r>
            <a: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en-US" sz="4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09600" y="3373582"/>
            <a:ext cx="8229600" cy="1066800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rgbClr val="FFCCFF"/>
                </a:solidFill>
              </a:rPr>
              <a:t>Big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or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err="1" smtClean="0">
                <a:solidFill>
                  <a:srgbClr val="FFCCFF"/>
                </a:solidFill>
              </a:rPr>
              <a:t>grande</a:t>
            </a:r>
            <a:r>
              <a:rPr lang="en-US" sz="4800" b="1" dirty="0" smtClean="0">
                <a:solidFill>
                  <a:srgbClr val="FF66CC"/>
                </a:solidFill>
              </a:rPr>
              <a:t> </a:t>
            </a:r>
            <a: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 the </a:t>
            </a:r>
            <a:r>
              <a:rPr lang="en-US" sz="4800" b="1" dirty="0" smtClean="0">
                <a:solidFill>
                  <a:srgbClr val="FFCCFF"/>
                </a:solidFill>
              </a:rPr>
              <a:t>adjective</a:t>
            </a:r>
            <a: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en-US" sz="4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5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  <p:bldP spid="8" grpId="0" build="p" animBg="1"/>
      <p:bldP spid="9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538</TotalTime>
  <Words>472</Words>
  <Application>Microsoft Office PowerPoint</Application>
  <PresentationFormat>On-screen Show (4:3)</PresentationFormat>
  <Paragraphs>76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Waveform</vt:lpstr>
      <vt:lpstr>2-1B Comparisons of Equality</vt:lpstr>
      <vt:lpstr>Comparisons of equality mean…</vt:lpstr>
      <vt:lpstr>Por ejemplo,</vt:lpstr>
      <vt:lpstr>Por ejemplo,</vt:lpstr>
      <vt:lpstr>Por ejemplo,</vt:lpstr>
      <vt:lpstr>EQUALITY. Sí.</vt:lpstr>
      <vt:lpstr>Tan + adjective + como</vt:lpstr>
      <vt:lpstr>Tan + adjective + como</vt:lpstr>
      <vt:lpstr>PowerPoint Presentation</vt:lpstr>
      <vt:lpstr>Tan + adj. + como</vt:lpstr>
      <vt:lpstr>PowerPoint Presentation</vt:lpstr>
      <vt:lpstr>Tan + adjective + como Ejemplos</vt:lpstr>
      <vt:lpstr>PowerPoint Presentation</vt:lpstr>
      <vt:lpstr>PowerPoint Presentation</vt:lpstr>
      <vt:lpstr>Tan + adjective + como ¿Hay preguntas?</vt:lpstr>
      <vt:lpstr>Tanto/Tanta/Tantos/Tantas + noun + como</vt:lpstr>
      <vt:lpstr>Por ejemplo,</vt:lpstr>
      <vt:lpstr>PowerPoint Presentation</vt:lpstr>
      <vt:lpstr>Tanto/tanta/tantos/tantas  + noun + como</vt:lpstr>
      <vt:lpstr>PowerPoint Presentation</vt:lpstr>
      <vt:lpstr>PowerPoint Presentation</vt:lpstr>
      <vt:lpstr>PowerPoint Presentation</vt:lpstr>
      <vt:lpstr>PowerPoint Presentation</vt:lpstr>
      <vt:lpstr>Tanto/Tanta/Tantos/Tantas + noun + como ¿Hay preguntas?</vt:lpstr>
    </vt:vector>
  </TitlesOfParts>
  <Company>Grosse Pointe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2-1B Comparisons of Equality</dc:title>
  <dc:creator>Butler, Rachel</dc:creator>
  <cp:lastModifiedBy>Butler, Rachel</cp:lastModifiedBy>
  <cp:revision>28</cp:revision>
  <dcterms:created xsi:type="dcterms:W3CDTF">2014-09-30T15:29:55Z</dcterms:created>
  <dcterms:modified xsi:type="dcterms:W3CDTF">2014-10-02T20:32:34Z</dcterms:modified>
</cp:coreProperties>
</file>